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9" r:id="rId3"/>
    <p:sldId id="257" r:id="rId4"/>
    <p:sldId id="258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81"/>
  </p:normalViewPr>
  <p:slideViewPr>
    <p:cSldViewPr snapToGrid="0" snapToObjects="1">
      <p:cViewPr varScale="1">
        <p:scale>
          <a:sx n="91" d="100"/>
          <a:sy n="91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910894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431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61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083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12023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1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80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69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125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6656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83109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C4183935-FC38-5E4E-B0CE-5F64EFDE621A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86C582C-955B-144D-9CD8-C3F67E40B54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28932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BA10A-4BB3-C147-A9FA-331166D553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Deriving Alpha from News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1A2227-2DAC-2247-85AE-8731B7A6BC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Ty Painter</a:t>
            </a:r>
          </a:p>
        </p:txBody>
      </p:sp>
      <p:pic>
        <p:nvPicPr>
          <p:cNvPr id="1026" name="Picture 2" descr="AllianceBernstein - Wikipedia">
            <a:extLst>
              <a:ext uri="{FF2B5EF4-FFF2-40B4-BE49-F238E27FC236}">
                <a16:creationId xmlns:a16="http://schemas.microsoft.com/office/drawing/2014/main" id="{24BD66D7-711D-C54A-8DD5-FE5C14758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128" y="4499397"/>
            <a:ext cx="2207683" cy="220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A42FD7-AD7C-C843-A7B2-A4DFC11B288F}"/>
              </a:ext>
            </a:extLst>
          </p:cNvPr>
          <p:cNvSpPr txBox="1"/>
          <p:nvPr/>
        </p:nvSpPr>
        <p:spPr>
          <a:xfrm>
            <a:off x="4887590" y="5042516"/>
            <a:ext cx="6127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Andrew Chin, Quantitative Research and Chief Data Scientist</a:t>
            </a:r>
          </a:p>
          <a:p>
            <a:pPr algn="r"/>
            <a:r>
              <a:rPr lang="en-US" i="1" dirty="0"/>
              <a:t>Michael Li, Quantitative Associate</a:t>
            </a:r>
          </a:p>
        </p:txBody>
      </p:sp>
    </p:spTree>
    <p:extLst>
      <p:ext uri="{BB962C8B-B14F-4D97-AF65-F5344CB8AC3E}">
        <p14:creationId xmlns:p14="http://schemas.microsoft.com/office/powerpoint/2010/main" val="2285506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6463A-4383-B44A-9AB7-2415FEACD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en-US" sz="5400" dirty="0">
                <a:solidFill>
                  <a:schemeClr val="bg2"/>
                </a:solidFill>
              </a:rPr>
              <a:t>Objective &amp; Summary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75DD3-102F-134A-A9BC-CD4E0733D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2228" y="1716258"/>
            <a:ext cx="4892308" cy="3854548"/>
          </a:xfrm>
        </p:spPr>
        <p:txBody>
          <a:bodyPr anchor="ctr">
            <a:normAutofit/>
          </a:bodyPr>
          <a:lstStyle/>
          <a:p>
            <a:r>
              <a:rPr lang="en-US" sz="1800" dirty="0"/>
              <a:t>Run NLP sentiment analysis on financial news to predict the alpha of stocks</a:t>
            </a:r>
          </a:p>
          <a:p>
            <a:pPr lvl="1"/>
            <a:r>
              <a:rPr lang="en-US" sz="1800" dirty="0"/>
              <a:t>Gather news data from database</a:t>
            </a:r>
          </a:p>
          <a:p>
            <a:pPr lvl="1"/>
            <a:r>
              <a:rPr lang="en-US" sz="1800" dirty="0"/>
              <a:t>Collect news article contents</a:t>
            </a:r>
          </a:p>
          <a:p>
            <a:pPr lvl="1"/>
            <a:r>
              <a:rPr lang="en-US" sz="1800" dirty="0"/>
              <a:t>Apply NLP sentiment analysis to retrieve sentiment scores</a:t>
            </a:r>
          </a:p>
          <a:p>
            <a:pPr lvl="1"/>
            <a:r>
              <a:rPr lang="en-US" sz="1800" dirty="0"/>
              <a:t>Analyze how sentiment scores relate to stock price movements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91544E-E6FF-B942-BEFF-4006643EAA0C}"/>
              </a:ext>
            </a:extLst>
          </p:cNvPr>
          <p:cNvSpPr txBox="1"/>
          <p:nvPr/>
        </p:nvSpPr>
        <p:spPr>
          <a:xfrm>
            <a:off x="5532120" y="6475991"/>
            <a:ext cx="66598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="1" i="1" dirty="0"/>
              <a:t>*Alpha </a:t>
            </a:r>
            <a:r>
              <a:rPr lang="en-US" sz="1350" i="1" dirty="0"/>
              <a:t>refers to excess returns earned on an investment above the benchmark return</a:t>
            </a:r>
            <a:r>
              <a:rPr lang="en-US" sz="1350" b="1" i="1" dirty="0"/>
              <a:t>*</a:t>
            </a:r>
          </a:p>
          <a:p>
            <a:pPr algn="ctr"/>
            <a:endParaRPr lang="en-US" sz="1350" i="1" dirty="0"/>
          </a:p>
        </p:txBody>
      </p:sp>
    </p:spTree>
    <p:extLst>
      <p:ext uri="{BB962C8B-B14F-4D97-AF65-F5344CB8AC3E}">
        <p14:creationId xmlns:p14="http://schemas.microsoft.com/office/powerpoint/2010/main" val="389105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014B42-457A-2049-858A-15F7B4A10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en-US" sz="5400">
                <a:solidFill>
                  <a:schemeClr val="bg2"/>
                </a:solidFill>
              </a:rPr>
              <a:t>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1D5D3-5E5A-EA43-9496-33C3EDDD2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GDELT 2.0 Event Database</a:t>
            </a:r>
          </a:p>
          <a:p>
            <a:pPr lvl="1"/>
            <a:r>
              <a:rPr lang="en-US" sz="1800" dirty="0"/>
              <a:t>Gather 15-minute files for all of 2021</a:t>
            </a:r>
          </a:p>
          <a:p>
            <a:pPr lvl="1"/>
            <a:r>
              <a:rPr lang="en-US" sz="1800" dirty="0"/>
              <a:t>Filtered for 3 columns</a:t>
            </a:r>
          </a:p>
          <a:p>
            <a:pPr lvl="2"/>
            <a:r>
              <a:rPr lang="en-US" dirty="0"/>
              <a:t>Date</a:t>
            </a:r>
          </a:p>
          <a:p>
            <a:pPr lvl="2"/>
            <a:r>
              <a:rPr lang="en-US" dirty="0"/>
              <a:t>Website</a:t>
            </a:r>
          </a:p>
          <a:p>
            <a:pPr lvl="2"/>
            <a:r>
              <a:rPr lang="en-US" dirty="0"/>
              <a:t>URL</a:t>
            </a:r>
          </a:p>
          <a:p>
            <a:pPr lvl="1"/>
            <a:r>
              <a:rPr lang="en-US" sz="1800" dirty="0"/>
              <a:t>Filtered on websites</a:t>
            </a:r>
          </a:p>
          <a:p>
            <a:pPr lvl="2"/>
            <a:r>
              <a:rPr lang="en-US" dirty="0" err="1"/>
              <a:t>Yahoo.com</a:t>
            </a:r>
            <a:endParaRPr lang="en-US" dirty="0"/>
          </a:p>
          <a:p>
            <a:pPr lvl="2"/>
            <a:r>
              <a:rPr lang="en-US" dirty="0" err="1"/>
              <a:t>Reuters.com</a:t>
            </a:r>
            <a:endParaRPr lang="en-US" dirty="0"/>
          </a:p>
          <a:p>
            <a:pPr lvl="2"/>
            <a:r>
              <a:rPr lang="en-US" dirty="0" err="1"/>
              <a:t>Marketwatch.com</a:t>
            </a:r>
            <a:endParaRPr lang="en-US" dirty="0"/>
          </a:p>
          <a:p>
            <a:pPr lvl="2"/>
            <a:r>
              <a:rPr lang="en-US" dirty="0" err="1"/>
              <a:t>Prnewswire.com</a:t>
            </a:r>
            <a:endParaRPr lang="en-US" dirty="0"/>
          </a:p>
          <a:p>
            <a:r>
              <a:rPr lang="en-US" sz="1800" dirty="0"/>
              <a:t>Individual S&amp;P 500 stocks</a:t>
            </a:r>
          </a:p>
          <a:p>
            <a:pPr lvl="1"/>
            <a:r>
              <a:rPr lang="en-US" sz="1800" dirty="0"/>
              <a:t>Historical daily open &amp; close prices from 2021</a:t>
            </a:r>
          </a:p>
          <a:p>
            <a:pPr lvl="1"/>
            <a:r>
              <a:rPr lang="en-US" sz="1800" dirty="0"/>
              <a:t>Market cap values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6F632EE-AF63-044A-885C-36E0AD0E6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9575" y="2152935"/>
            <a:ext cx="2552129" cy="255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background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E6C01111-FBEB-1A45-9DCD-E6A149615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9574" y="1797335"/>
            <a:ext cx="2552129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415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0C421-B708-2F45-B327-84E18B18D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33" y="791570"/>
            <a:ext cx="4540387" cy="5262390"/>
          </a:xfrm>
        </p:spPr>
        <p:txBody>
          <a:bodyPr anchor="ctr">
            <a:normAutofit/>
          </a:bodyPr>
          <a:lstStyle/>
          <a:p>
            <a:pPr algn="r"/>
            <a:r>
              <a:rPr lang="en-US" sz="5400">
                <a:solidFill>
                  <a:schemeClr val="bg2"/>
                </a:solidFill>
              </a:rPr>
              <a:t>Web-Scraping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FB877-D067-274B-BD59-0B358B025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1438683"/>
            <a:ext cx="4892308" cy="5262390"/>
          </a:xfrm>
        </p:spPr>
        <p:txBody>
          <a:bodyPr anchor="ctr">
            <a:normAutofit/>
          </a:bodyPr>
          <a:lstStyle/>
          <a:p>
            <a:r>
              <a:rPr lang="en-US" sz="1800" dirty="0" err="1"/>
              <a:t>BeautifulSoup</a:t>
            </a:r>
            <a:endParaRPr lang="en-US" sz="1800" dirty="0"/>
          </a:p>
          <a:p>
            <a:pPr lvl="1"/>
            <a:r>
              <a:rPr lang="en-US" sz="1800" dirty="0"/>
              <a:t>Navigated to URL and scraped article contents</a:t>
            </a:r>
          </a:p>
          <a:p>
            <a:pPr lvl="1"/>
            <a:r>
              <a:rPr lang="en-US" sz="1800" dirty="0"/>
              <a:t>Quarterly company market cap values</a:t>
            </a:r>
          </a:p>
          <a:p>
            <a:r>
              <a:rPr lang="en-US" sz="1800" dirty="0" err="1"/>
              <a:t>ChromeDriver</a:t>
            </a:r>
            <a:endParaRPr lang="en-US" sz="1800" dirty="0"/>
          </a:p>
          <a:p>
            <a:pPr lvl="1"/>
            <a:r>
              <a:rPr lang="en-US" sz="1800" dirty="0"/>
              <a:t>Yahoo finance for historical data</a:t>
            </a:r>
          </a:p>
        </p:txBody>
      </p:sp>
      <p:pic>
        <p:nvPicPr>
          <p:cNvPr id="2050" name="Picture 2" descr="Build Your Own Dataset With Beautiful Soup | by Dr. Monica | The Startup |  Medium">
            <a:extLst>
              <a:ext uri="{FF2B5EF4-FFF2-40B4-BE49-F238E27FC236}">
                <a16:creationId xmlns:a16="http://schemas.microsoft.com/office/drawing/2014/main" id="{DD5329D3-CF45-C246-99F9-7B50F7C94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874" y="385950"/>
            <a:ext cx="4117766" cy="230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5147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369213-528B-734B-BC11-FD22A028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en-US" sz="5400" dirty="0">
                <a:solidFill>
                  <a:schemeClr val="bg2"/>
                </a:solidFill>
              </a:rPr>
              <a:t>NLP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68FE7-E818-B549-9A49-BD525442A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891160"/>
            <a:ext cx="6015280" cy="4398289"/>
          </a:xfrm>
        </p:spPr>
        <p:txBody>
          <a:bodyPr anchor="ctr">
            <a:normAutofit/>
          </a:bodyPr>
          <a:lstStyle/>
          <a:p>
            <a:r>
              <a:rPr lang="en-US" sz="1800" dirty="0" err="1"/>
              <a:t>HuggingFace</a:t>
            </a:r>
            <a:r>
              <a:rPr lang="en-US" sz="1800" dirty="0"/>
              <a:t> API (</a:t>
            </a:r>
            <a:r>
              <a:rPr lang="en-US" sz="1800" dirty="0" err="1"/>
              <a:t>distilRoberta</a:t>
            </a:r>
            <a:r>
              <a:rPr lang="en-US" sz="1800" dirty="0"/>
              <a:t>-financial-sentiment)</a:t>
            </a:r>
          </a:p>
          <a:p>
            <a:pPr lvl="1"/>
            <a:r>
              <a:rPr lang="en-US" sz="1800" dirty="0"/>
              <a:t>Version of the </a:t>
            </a:r>
            <a:r>
              <a:rPr lang="en-US" sz="1800" dirty="0" err="1"/>
              <a:t>distilroberta</a:t>
            </a:r>
            <a:r>
              <a:rPr lang="en-US" sz="1800" dirty="0"/>
              <a:t>-base model fine-tuned on financial phrases</a:t>
            </a:r>
          </a:p>
          <a:p>
            <a:pPr lvl="1"/>
            <a:r>
              <a:rPr lang="en-US" sz="1800" dirty="0"/>
              <a:t>Self-supervised transformers model</a:t>
            </a:r>
          </a:p>
          <a:p>
            <a:pPr lvl="2"/>
            <a:r>
              <a:rPr lang="en-US" sz="1600" dirty="0"/>
              <a:t>No human labeling</a:t>
            </a:r>
          </a:p>
          <a:p>
            <a:pPr lvl="1"/>
            <a:r>
              <a:rPr lang="en-US" sz="1800" dirty="0"/>
              <a:t>6 layers, 768 dimension and 12 heads, totalizing 82M parameters</a:t>
            </a:r>
          </a:p>
        </p:txBody>
      </p:sp>
      <p:pic>
        <p:nvPicPr>
          <p:cNvPr id="6" name="Picture 5" descr="Text&#10;&#10;Description automatically generated with low confidence">
            <a:extLst>
              <a:ext uri="{FF2B5EF4-FFF2-40B4-BE49-F238E27FC236}">
                <a16:creationId xmlns:a16="http://schemas.microsoft.com/office/drawing/2014/main" id="{968824BA-D567-C441-98BD-2ACC0021A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236" y="422027"/>
            <a:ext cx="4239892" cy="1332163"/>
          </a:xfrm>
          <a:prstGeom prst="rect">
            <a:avLst/>
          </a:prstGeom>
        </p:spPr>
      </p:pic>
      <p:pic>
        <p:nvPicPr>
          <p:cNvPr id="2050" name="Picture 2" descr="The importance of genuine financial news to invest right - Koppr">
            <a:extLst>
              <a:ext uri="{FF2B5EF4-FFF2-40B4-BE49-F238E27FC236}">
                <a16:creationId xmlns:a16="http://schemas.microsoft.com/office/drawing/2014/main" id="{C72BB1D9-66CC-A646-8A0F-9DDDA8C4B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8236" y="4407034"/>
            <a:ext cx="4239892" cy="2355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398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369213-528B-734B-BC11-FD22A028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en-US" sz="5400" dirty="0">
                <a:solidFill>
                  <a:schemeClr val="bg2"/>
                </a:solidFill>
              </a:rPr>
              <a:t>NLP Process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68FE7-E818-B549-9A49-BD525442A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8861"/>
            <a:ext cx="6015280" cy="4178105"/>
          </a:xfrm>
        </p:spPr>
        <p:txBody>
          <a:bodyPr anchor="ctr">
            <a:normAutofit lnSpcReduction="10000"/>
          </a:bodyPr>
          <a:lstStyle/>
          <a:p>
            <a:r>
              <a:rPr lang="en-US" sz="1800" dirty="0"/>
              <a:t>After web-scraping article contents…..</a:t>
            </a:r>
          </a:p>
          <a:p>
            <a:r>
              <a:rPr lang="en-US" sz="1800" dirty="0"/>
              <a:t>Sentence by sentence</a:t>
            </a:r>
          </a:p>
          <a:p>
            <a:r>
              <a:rPr lang="en-US" sz="1800" dirty="0"/>
              <a:t>Outputs </a:t>
            </a:r>
          </a:p>
          <a:p>
            <a:pPr lvl="1"/>
            <a:r>
              <a:rPr lang="en-US" sz="1800" dirty="0"/>
              <a:t>Positive</a:t>
            </a:r>
          </a:p>
          <a:p>
            <a:pPr lvl="1"/>
            <a:r>
              <a:rPr lang="en-US" sz="1800" dirty="0"/>
              <a:t>Negative</a:t>
            </a:r>
          </a:p>
          <a:p>
            <a:pPr lvl="1"/>
            <a:r>
              <a:rPr lang="en-US" sz="1800" dirty="0"/>
              <a:t>Neutral</a:t>
            </a:r>
            <a:endParaRPr lang="en-US" dirty="0"/>
          </a:p>
          <a:p>
            <a:r>
              <a:rPr lang="en-US" sz="1800" dirty="0"/>
              <a:t>Collect summary statistics of all sentences for each output score</a:t>
            </a:r>
          </a:p>
          <a:p>
            <a:pPr lvl="1"/>
            <a:r>
              <a:rPr lang="en-US" sz="1800" dirty="0"/>
              <a:t>Minimum</a:t>
            </a:r>
          </a:p>
          <a:p>
            <a:pPr lvl="1"/>
            <a:r>
              <a:rPr lang="en-US" sz="1800" dirty="0"/>
              <a:t>Maximum</a:t>
            </a:r>
          </a:p>
          <a:p>
            <a:pPr lvl="1"/>
            <a:r>
              <a:rPr lang="en-US" sz="1800" dirty="0"/>
              <a:t>Median</a:t>
            </a:r>
          </a:p>
          <a:p>
            <a:pPr lvl="1"/>
            <a:r>
              <a:rPr lang="en-US" sz="1800" dirty="0"/>
              <a:t>Mean</a:t>
            </a:r>
          </a:p>
        </p:txBody>
      </p:sp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A0C9F74-56CD-BE43-B2D1-1A445857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929" y="4290798"/>
            <a:ext cx="4867421" cy="252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718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7C688-94FB-7C4F-AD59-B63AD8586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en-US" sz="5400">
                <a:solidFill>
                  <a:schemeClr val="bg2"/>
                </a:solidFill>
              </a:rPr>
              <a:t>Next Steps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F1567-DE1F-D346-8812-932279BBF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186660"/>
            <a:ext cx="4892308" cy="526239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Readability scores</a:t>
            </a:r>
          </a:p>
          <a:p>
            <a:pPr lvl="1"/>
            <a:r>
              <a:rPr lang="en-US" sz="1800" dirty="0" err="1"/>
              <a:t>Smjsindustry</a:t>
            </a:r>
            <a:r>
              <a:rPr lang="en-US" sz="1800" dirty="0"/>
              <a:t> or </a:t>
            </a:r>
            <a:r>
              <a:rPr lang="en-US" sz="1800" dirty="0" err="1"/>
              <a:t>TextDescriptives</a:t>
            </a:r>
            <a:endParaRPr lang="en-US" sz="1800" dirty="0"/>
          </a:p>
          <a:p>
            <a:r>
              <a:rPr lang="en-US" sz="1800" dirty="0"/>
              <a:t>Tag articles with companies/stocks</a:t>
            </a:r>
          </a:p>
          <a:p>
            <a:pPr lvl="1"/>
            <a:r>
              <a:rPr lang="en-US" sz="1800" dirty="0" err="1"/>
              <a:t>FuzzyWuzzy</a:t>
            </a:r>
            <a:endParaRPr lang="en-US" sz="1800" dirty="0"/>
          </a:p>
          <a:p>
            <a:r>
              <a:rPr lang="en-US" sz="1800" dirty="0"/>
              <a:t>Merge historical stock prices with sentiment and readability scores</a:t>
            </a:r>
          </a:p>
          <a:p>
            <a:r>
              <a:rPr lang="en-US" sz="1800" dirty="0"/>
              <a:t>Develop predictive model using sentiment scores, readability scores, and market caps as features to predict stock daily price movement </a:t>
            </a:r>
          </a:p>
        </p:txBody>
      </p:sp>
      <p:pic>
        <p:nvPicPr>
          <p:cNvPr id="3074" name="Picture 2" descr="Forex Trading Technical Analysis for April the 20th | IV Markets">
            <a:extLst>
              <a:ext uri="{FF2B5EF4-FFF2-40B4-BE49-F238E27FC236}">
                <a16:creationId xmlns:a16="http://schemas.microsoft.com/office/drawing/2014/main" id="{531D6941-B4D5-FD4A-BA1E-2053671DF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882" y="4481820"/>
            <a:ext cx="4097997" cy="2306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5197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578086-9117-4444-A63F-BBB5E425B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en-US" sz="5400">
                <a:solidFill>
                  <a:schemeClr val="bg2"/>
                </a:solidFill>
              </a:rPr>
              <a:t>Challenges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CF60A-8F68-B949-BC92-F48C7BD9C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Dirty data </a:t>
            </a:r>
          </a:p>
          <a:p>
            <a:pPr lvl="1"/>
            <a:r>
              <a:rPr lang="en-US" sz="1800" dirty="0"/>
              <a:t>Different formats</a:t>
            </a:r>
          </a:p>
          <a:p>
            <a:pPr lvl="1"/>
            <a:r>
              <a:rPr lang="en-US" sz="1800" dirty="0"/>
              <a:t>Dead URLs</a:t>
            </a:r>
          </a:p>
          <a:p>
            <a:r>
              <a:rPr lang="en-US" sz="1800" dirty="0"/>
              <a:t>Web-scraping &amp; </a:t>
            </a:r>
            <a:r>
              <a:rPr lang="en-US" sz="1800" dirty="0" err="1"/>
              <a:t>HuggingFace</a:t>
            </a:r>
            <a:r>
              <a:rPr lang="en-US" sz="1800" dirty="0"/>
              <a:t> API</a:t>
            </a:r>
          </a:p>
          <a:p>
            <a:r>
              <a:rPr lang="en-US" sz="1800" dirty="0"/>
              <a:t>Scalability</a:t>
            </a:r>
          </a:p>
          <a:p>
            <a:pPr lvl="1"/>
            <a:r>
              <a:rPr lang="en-US" sz="1800" dirty="0"/>
              <a:t>Google </a:t>
            </a:r>
            <a:r>
              <a:rPr lang="en-US" sz="1800" dirty="0" err="1"/>
              <a:t>Colab</a:t>
            </a:r>
            <a:r>
              <a:rPr lang="en-US" sz="1800" dirty="0"/>
              <a:t> &amp; ACCRE issues</a:t>
            </a:r>
          </a:p>
          <a:p>
            <a:pPr lvl="1"/>
            <a:r>
              <a:rPr lang="en-US" sz="1800" dirty="0"/>
              <a:t>AWS EC2?</a:t>
            </a:r>
          </a:p>
        </p:txBody>
      </p:sp>
    </p:spTree>
    <p:extLst>
      <p:ext uri="{BB962C8B-B14F-4D97-AF65-F5344CB8AC3E}">
        <p14:creationId xmlns:p14="http://schemas.microsoft.com/office/powerpoint/2010/main" val="2161945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0CDA5809-5664-4520-ADC8-6959936A1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s A Leader, Are You Asking The Right Questions?">
            <a:extLst>
              <a:ext uri="{FF2B5EF4-FFF2-40B4-BE49-F238E27FC236}">
                <a16:creationId xmlns:a16="http://schemas.microsoft.com/office/drawing/2014/main" id="{05C93407-2D4F-5D4E-884C-723C56EC9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276" y="1992856"/>
            <a:ext cx="4331976" cy="287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Freeform 6">
            <a:extLst>
              <a:ext uri="{FF2B5EF4-FFF2-40B4-BE49-F238E27FC236}">
                <a16:creationId xmlns:a16="http://schemas.microsoft.com/office/drawing/2014/main" id="{D4C54414-6E76-4C63-9BDF-ED19F3B33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867F5-942C-2740-A45E-BE30AA8FF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30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000" cap="all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099566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{E61C1D0E-0042-DB40-991E-FB6BE6B81AC4}tf10001072</Template>
  <TotalTime>1717</TotalTime>
  <Words>275</Words>
  <Application>Microsoft Macintosh PowerPoint</Application>
  <PresentationFormat>Widescreen</PresentationFormat>
  <Paragraphs>66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Franklin Gothic Book</vt:lpstr>
      <vt:lpstr>Crop</vt:lpstr>
      <vt:lpstr>Deriving Alpha from News</vt:lpstr>
      <vt:lpstr>Objective &amp; Summary</vt:lpstr>
      <vt:lpstr>Data</vt:lpstr>
      <vt:lpstr>Web-Scraping</vt:lpstr>
      <vt:lpstr>NLP </vt:lpstr>
      <vt:lpstr>NLP Process </vt:lpstr>
      <vt:lpstr>Next Steps</vt:lpstr>
      <vt:lpstr>Challenges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Deriving Alpha from News</dc:title>
  <dc:creator>Painter, Ty D</dc:creator>
  <cp:lastModifiedBy>Painter, Ty D</cp:lastModifiedBy>
  <cp:revision>16</cp:revision>
  <dcterms:created xsi:type="dcterms:W3CDTF">2022-03-23T19:57:50Z</dcterms:created>
  <dcterms:modified xsi:type="dcterms:W3CDTF">2022-03-26T13:56:50Z</dcterms:modified>
</cp:coreProperties>
</file>

<file path=docProps/thumbnail.jpeg>
</file>